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17"/>
  </p:notesMasterIdLst>
  <p:sldIdLst>
    <p:sldId id="257" r:id="rId3"/>
    <p:sldId id="256" r:id="rId4"/>
    <p:sldId id="258" r:id="rId5"/>
    <p:sldId id="259" r:id="rId6"/>
    <p:sldId id="260" r:id="rId7"/>
    <p:sldId id="317" r:id="rId8"/>
    <p:sldId id="261" r:id="rId9"/>
    <p:sldId id="263" r:id="rId10"/>
    <p:sldId id="262" r:id="rId11"/>
    <p:sldId id="318" r:id="rId12"/>
    <p:sldId id="265" r:id="rId13"/>
    <p:sldId id="266" r:id="rId14"/>
    <p:sldId id="267" r:id="rId15"/>
    <p:sldId id="30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eghan, Tom" initials="T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13" autoAdjust="0"/>
    <p:restoredTop sz="94709" autoAdjust="0"/>
  </p:normalViewPr>
  <p:slideViewPr>
    <p:cSldViewPr>
      <p:cViewPr>
        <p:scale>
          <a:sx n="60" d="100"/>
          <a:sy n="60" d="100"/>
        </p:scale>
        <p:origin x="193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DC751F-16D2-4B47-8CEE-A01C2E744338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08F408B-8326-45D9-BA04-DFA45659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8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533F3-2436-4991-A38C-5CA2629D357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7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latest Membership Numbers can be found at http://www.readyrating.org/membershipataglance.aspx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41340-BD3B-4682-AB3F-B556AE10F911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latest Membership Numbers can be found at http://www.readyrating.org/membershipataglance.aspx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41340-BD3B-4682-AB3F-B556AE10F911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3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04A4E4DE-E752-4FB2-8BBF-81652A16BCB8}" type="slidenum">
              <a:rPr lang="en-US" sz="1200">
                <a:latin typeface="Calibri" pitchFamily="34" charset="0"/>
              </a:rPr>
              <a:pPr algn="r" defTabSz="931863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918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725" y="6219825"/>
            <a:ext cx="18399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C:\Documents and Settings\heneghant\Desktop\Horiz_StackedType\ARC_Logo_Bttn_HorizStkd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6051550"/>
            <a:ext cx="17748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 flipH="1">
            <a:off x="482600" y="6040438"/>
            <a:ext cx="8229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3260725" y="6507163"/>
            <a:ext cx="2133600" cy="350837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D4C0E1-D466-4614-B181-68A659A45BA6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3" y="0"/>
            <a:ext cx="8073861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67688" y="6238875"/>
            <a:ext cx="614362" cy="1841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81085F-9752-4F5D-A2F0-35451C6BE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note_card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1309688"/>
            <a:ext cx="570388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ARC_Logo_Btt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600" y="592138"/>
            <a:ext cx="1474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ARC_Logo_WrdMrk_Horiz_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4675" y="5332413"/>
            <a:ext cx="30114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l"/>
          <a:ea typeface="Aril"/>
          <a:cs typeface="Aril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6019800"/>
            <a:ext cx="8382000" cy="0"/>
          </a:xfrm>
          <a:prstGeom prst="line">
            <a:avLst/>
          </a:prstGeom>
          <a:ln w="1587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12" descr="new Red Cross logo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300" y="6096000"/>
            <a:ext cx="153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2012 Ready Rating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6092825"/>
            <a:ext cx="18224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▪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ote_card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1309688"/>
            <a:ext cx="570388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ARC_Logo_Btt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4600" y="592138"/>
            <a:ext cx="1474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ARC_Logo_WrdMrk_Horiz_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675" y="5332413"/>
            <a:ext cx="30114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849437" y="3275608"/>
            <a:ext cx="53451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It’s free.  It’s easy.  The time to prepare is now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readyrating.org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6" name="Picture 4" descr="ARC_RR_wordmark CMY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7475" y="2049463"/>
            <a:ext cx="37639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Needed Resources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10579" r="4941"/>
          <a:stretch>
            <a:fillRect/>
          </a:stretch>
        </p:blipFill>
        <p:spPr bwMode="auto">
          <a:xfrm>
            <a:off x="6230938" y="2159000"/>
            <a:ext cx="26876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1069062"/>
            <a:ext cx="533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Support in the </a:t>
            </a:r>
            <a:r>
              <a:rPr lang="en-US" sz="2400" dirty="0" smtClean="0"/>
              <a:t>form of a Program Manager and other staff support.</a:t>
            </a:r>
            <a:endParaRPr lang="en-US" sz="2200" dirty="0">
              <a:solidFill>
                <a:schemeClr val="tx2"/>
              </a:solidFill>
            </a:endParaRP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Staf</a:t>
            </a:r>
            <a:r>
              <a:rPr lang="en-US" sz="2200" dirty="0" smtClean="0">
                <a:solidFill>
                  <a:srgbClr val="C00000"/>
                </a:solidFill>
              </a:rPr>
              <a:t>f volunteers </a:t>
            </a:r>
            <a:r>
              <a:rPr lang="en-US" sz="2400" dirty="0" smtClean="0"/>
              <a:t>to fill some key roles. 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/>
                </a:solidFill>
              </a:rPr>
              <a:t>Ongoing training </a:t>
            </a:r>
            <a:r>
              <a:rPr lang="en-US" sz="2200" dirty="0" smtClean="0">
                <a:solidFill>
                  <a:schemeClr val="tx2"/>
                </a:solidFill>
              </a:rPr>
              <a:t>and new employee orientation plan.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/>
                </a:solidFill>
              </a:rPr>
              <a:t>Periodic exercises </a:t>
            </a:r>
            <a:r>
              <a:rPr lang="en-US" sz="2200" dirty="0" smtClean="0">
                <a:solidFill>
                  <a:schemeClr val="tx2"/>
                </a:solidFill>
              </a:rPr>
              <a:t>and medical drills.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/>
                </a:solidFill>
              </a:rPr>
              <a:t>Updated record keeping</a:t>
            </a:r>
            <a:r>
              <a:rPr lang="en-US" sz="2200" dirty="0" smtClean="0">
                <a:solidFill>
                  <a:schemeClr val="tx2"/>
                </a:solidFill>
              </a:rPr>
              <a:t> including staff contact information.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/>
                </a:solidFill>
              </a:rPr>
              <a:t>Periodic review of insurance plans </a:t>
            </a:r>
            <a:r>
              <a:rPr lang="en-US" sz="2200" dirty="0" smtClean="0">
                <a:solidFill>
                  <a:schemeClr val="tx2"/>
                </a:solidFill>
              </a:rPr>
              <a:t>and acquisition of support tools and supplies,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fttraining.co.uk/otherpics/fire_ward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100668"/>
            <a:ext cx="2687637" cy="27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Where to Begin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209550" y="904875"/>
            <a:ext cx="5505450" cy="47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406400">
              <a:spcBef>
                <a:spcPct val="5000"/>
              </a:spcBef>
              <a:spcAft>
                <a:spcPct val="5000"/>
              </a:spcAft>
            </a:pPr>
            <a:r>
              <a:rPr lang="en-US" sz="28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Key steps: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Commit to preparing</a:t>
            </a:r>
          </a:p>
          <a:p>
            <a:pPr marL="800100" lvl="1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Join the Red Cross Ready Rating </a:t>
            </a:r>
            <a:r>
              <a:rPr lang="en-US" sz="20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program </a:t>
            </a:r>
          </a:p>
          <a:p>
            <a:pPr marL="800100" lvl="1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Complete an online assessment </a:t>
            </a:r>
            <a:r>
              <a:rPr lang="en-US" sz="20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to determine readiness level</a:t>
            </a: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</a:pPr>
            <a:endParaRPr lang="en-US" sz="12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Focus on </a:t>
            </a: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up to 5 recommendations</a:t>
            </a: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en-US" sz="12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 </a:t>
            </a:r>
            <a:endParaRPr lang="en-US" sz="12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Keep management </a:t>
            </a: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involved</a:t>
            </a: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en-US" sz="12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 </a:t>
            </a:r>
            <a:endParaRPr lang="en-US" sz="1200" dirty="0" smtClean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Return to the Ready Rating </a:t>
            </a: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website periodically to update your profile and assessment score</a:t>
            </a:r>
            <a:endParaRPr lang="en-US" sz="24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5715000" y="1612900"/>
            <a:ext cx="3263900" cy="3111500"/>
            <a:chOff x="3264" y="833"/>
            <a:chExt cx="2488" cy="2078"/>
          </a:xfrm>
        </p:grpSpPr>
        <p:pic>
          <p:nvPicPr>
            <p:cNvPr id="14341" name="Picture 7" descr="Photo_border_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833"/>
              <a:ext cx="2488" cy="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8" descr="RR TEACHER P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997"/>
              <a:ext cx="2112" cy="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Other Actions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139700" y="969963"/>
            <a:ext cx="5041900" cy="47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Share your emergency action plan</a:t>
            </a: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with business partners and vendors</a:t>
            </a:r>
            <a:endParaRPr lang="en-US" sz="24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 marL="800100" lvl="1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Encourage them to join.</a:t>
            </a:r>
          </a:p>
          <a:p>
            <a:pPr marL="800100" lvl="1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Help staff members develop a</a:t>
            </a:r>
          </a:p>
          <a:p>
            <a:pPr lvl="1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household emergency plan</a:t>
            </a:r>
            <a:endParaRPr lang="en-US" sz="24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 marL="342900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endParaRPr lang="en-US" sz="10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 marL="342900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Practice </a:t>
            </a: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your plan</a:t>
            </a:r>
          </a:p>
          <a:p>
            <a:pPr marL="800100" lvl="1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Integrate preparedness in your organizational culture</a:t>
            </a:r>
          </a:p>
          <a:p>
            <a:pPr marL="342900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endParaRPr lang="en-US" sz="10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  <a:p>
            <a:pPr marL="342900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Show </a:t>
            </a: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your community you care</a:t>
            </a:r>
          </a:p>
          <a:p>
            <a:pPr marL="800100" lvl="1" indent="-342900"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Commit to </a:t>
            </a:r>
            <a:r>
              <a:rPr lang="en-US" sz="240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helping your community get prepared</a:t>
            </a:r>
            <a:endParaRPr lang="en-US" sz="2400" dirty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5029200" y="838200"/>
            <a:ext cx="4267200" cy="3298825"/>
            <a:chOff x="3064" y="833"/>
            <a:chExt cx="2688" cy="2078"/>
          </a:xfrm>
        </p:grpSpPr>
        <p:pic>
          <p:nvPicPr>
            <p:cNvPr id="15365" name="Picture 7" descr="Photo_border_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4" y="833"/>
              <a:ext cx="2688" cy="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35963_057"/>
            <p:cNvPicPr>
              <a:picLocks noChangeAspect="1" noChangeArrowheads="1"/>
            </p:cNvPicPr>
            <p:nvPr/>
          </p:nvPicPr>
          <p:blipFill>
            <a:blip r:embed="rId3" cstate="print"/>
            <a:srcRect l="2333" r="2667"/>
            <a:stretch>
              <a:fillRect/>
            </a:stretch>
          </p:blipFill>
          <p:spPr bwMode="auto">
            <a:xfrm>
              <a:off x="3242" y="1001"/>
              <a:ext cx="2263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Visit the Site and Explore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4" t="12143" r="58175" b="24811"/>
          <a:stretch/>
        </p:blipFill>
        <p:spPr>
          <a:xfrm>
            <a:off x="304800" y="1524000"/>
            <a:ext cx="8630915" cy="451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note_card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1309688"/>
            <a:ext cx="570388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ARC_Logo_Btt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4600" y="592138"/>
            <a:ext cx="1474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ARC_Logo_WrdMrk_Horiz_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675" y="5332413"/>
            <a:ext cx="30114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905000" y="2590800"/>
            <a:ext cx="5345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Thank you</a:t>
            </a:r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sz="2800" b="1"/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542925" y="1144588"/>
            <a:ext cx="448627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Why Prepare?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Background?</a:t>
            </a:r>
            <a:endParaRPr lang="en-US" sz="2200" dirty="0">
              <a:solidFill>
                <a:schemeClr val="tx2"/>
              </a:solidFill>
            </a:endParaRP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Highlights Since Launch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Members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1-2-3 </a:t>
            </a:r>
            <a:r>
              <a:rPr lang="en-US" sz="2200" dirty="0">
                <a:solidFill>
                  <a:schemeClr val="tx2"/>
                </a:solidFill>
              </a:rPr>
              <a:t>Assessment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Next Steps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Show You Care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Program Sponsor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Why Prepare?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69888" y="962025"/>
            <a:ext cx="448627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Up to 40% of businesses </a:t>
            </a:r>
            <a:r>
              <a:rPr lang="en-US" sz="2200" dirty="0">
                <a:solidFill>
                  <a:schemeClr val="tx2"/>
                </a:solidFill>
              </a:rPr>
              <a:t>fail following a natural or human-caused disaster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94% of small business </a:t>
            </a:r>
            <a:r>
              <a:rPr lang="en-US" sz="2200" dirty="0">
                <a:solidFill>
                  <a:schemeClr val="tx2"/>
                </a:solidFill>
              </a:rPr>
              <a:t>owners believe a disaster could seriously disrupt their business within the next two years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Disasters</a:t>
            </a:r>
            <a:r>
              <a:rPr lang="en-US" sz="2200" dirty="0">
                <a:solidFill>
                  <a:schemeClr val="tx2"/>
                </a:solidFill>
              </a:rPr>
              <a:t> come in many forms:  hurricanes, tornados, snow storms, power outages, floods, medical emergency, death of a key employee…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28638" y="5454650"/>
            <a:ext cx="7761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Insurance coverage may not save the day!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4724400" y="1322388"/>
            <a:ext cx="4267200" cy="3492500"/>
            <a:chOff x="2976" y="833"/>
            <a:chExt cx="2688" cy="2200"/>
          </a:xfrm>
        </p:grpSpPr>
        <p:pic>
          <p:nvPicPr>
            <p:cNvPr id="7174" name="Picture 13" descr="Photo_border_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833"/>
              <a:ext cx="2688" cy="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2" descr="school-hallway-teacher-runn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0" y="987"/>
              <a:ext cx="2258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Why Prepare?</a:t>
            </a:r>
          </a:p>
        </p:txBody>
      </p:sp>
      <p:sp>
        <p:nvSpPr>
          <p:cNvPr id="8195" name="TextBox 11"/>
          <p:cNvSpPr txBox="1">
            <a:spLocks noChangeArrowheads="1"/>
          </p:cNvSpPr>
          <p:nvPr/>
        </p:nvSpPr>
        <p:spPr bwMode="auto">
          <a:xfrm>
            <a:off x="282575" y="1195388"/>
            <a:ext cx="4267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67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4 out of 5 businesses </a:t>
            </a: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fail after the loss of a key executive</a:t>
            </a:r>
          </a:p>
          <a:p>
            <a:pPr marL="228600" indent="-228600">
              <a:lnSpc>
                <a:spcPct val="90000"/>
              </a:lnSpc>
              <a:spcBef>
                <a:spcPct val="67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One-third of businesses </a:t>
            </a: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surveyed have no business continuity plan</a:t>
            </a:r>
          </a:p>
          <a:p>
            <a:pPr marL="228600" indent="-228600">
              <a:lnSpc>
                <a:spcPct val="90000"/>
              </a:lnSpc>
              <a:spcBef>
                <a:spcPct val="67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Here’</a:t>
            </a:r>
            <a:r>
              <a:rPr lang="en-US" altLang="ja-JP" sz="2400" dirty="0">
                <a:solidFill>
                  <a:schemeClr val="tx2"/>
                </a:solidFill>
                <a:ea typeface="ヒラギノ角ゴ Pro W3"/>
                <a:cs typeface="ヒラギノ角ゴ Pro W3"/>
              </a:rPr>
              <a:t>s the good news: </a:t>
            </a:r>
            <a:r>
              <a:rPr lang="en-US" altLang="ja-JP" sz="2400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82% of businesses agree - </a:t>
            </a:r>
            <a:r>
              <a:rPr lang="en-US" altLang="ja-JP" sz="2400" dirty="0">
                <a:solidFill>
                  <a:srgbClr val="C00000"/>
                </a:solidFill>
              </a:rPr>
              <a:t>“If someone could make it easy for me to be prepared, I’d do it.”</a:t>
            </a:r>
            <a:endParaRPr lang="en-US" sz="2400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4724400" y="1752600"/>
            <a:ext cx="4267200" cy="3263900"/>
            <a:chOff x="2976" y="977"/>
            <a:chExt cx="2688" cy="2056"/>
          </a:xfrm>
        </p:grpSpPr>
        <p:pic>
          <p:nvPicPr>
            <p:cNvPr id="8197" name="Picture 7" descr="Photo_border_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977"/>
              <a:ext cx="2688" cy="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 descr="72970629"/>
            <p:cNvPicPr>
              <a:picLocks noChangeAspect="1" noChangeArrowheads="1"/>
            </p:cNvPicPr>
            <p:nvPr/>
          </p:nvPicPr>
          <p:blipFill>
            <a:blip r:embed="rId3" cstate="print"/>
            <a:srcRect r="2354"/>
            <a:stretch>
              <a:fillRect/>
            </a:stretch>
          </p:blipFill>
          <p:spPr bwMode="auto">
            <a:xfrm>
              <a:off x="3163" y="1156"/>
              <a:ext cx="2260" cy="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What is Ready Rating?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69888" y="1447800"/>
            <a:ext cx="83931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The Ready Rating Program: </a:t>
            </a:r>
          </a:p>
          <a:p>
            <a:r>
              <a:rPr lang="en-US" sz="2900" dirty="0">
                <a:solidFill>
                  <a:srgbClr val="C00000"/>
                </a:solidFill>
              </a:rPr>
              <a:t>The first emergency readiness program of its kind</a:t>
            </a:r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2438400" y="2514600"/>
            <a:ext cx="4073525" cy="3492500"/>
            <a:chOff x="2667000" y="2514600"/>
            <a:chExt cx="4073525" cy="3492500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2667000" y="2514600"/>
              <a:ext cx="4073525" cy="3492500"/>
              <a:chOff x="3098" y="833"/>
              <a:chExt cx="2566" cy="2200"/>
            </a:xfrm>
          </p:grpSpPr>
          <p:pic>
            <p:nvPicPr>
              <p:cNvPr id="9223" name="Picture 6" descr="Photo_border_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98" y="833"/>
                <a:ext cx="2566" cy="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4" name="Picture 6" descr="NOW OPEN PI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7213"/>
              <a:stretch>
                <a:fillRect/>
              </a:stretch>
            </p:blipFill>
            <p:spPr bwMode="auto">
              <a:xfrm>
                <a:off x="3290" y="991"/>
                <a:ext cx="2150" cy="1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293" t="11513" r="9293" b="11513"/>
            <a:stretch>
              <a:fillRect/>
            </a:stretch>
          </p:blipFill>
          <p:spPr bwMode="auto">
            <a:xfrm>
              <a:off x="3822192" y="3767328"/>
              <a:ext cx="404688" cy="30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d/de/St_Louis_night_expblen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03" y="1676400"/>
            <a:ext cx="356769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Background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1069062"/>
            <a:ext cx="4800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E</a:t>
            </a:r>
            <a:r>
              <a:rPr lang="en-US" sz="2200" dirty="0" smtClean="0">
                <a:solidFill>
                  <a:srgbClr val="C00000"/>
                </a:solidFill>
              </a:rPr>
              <a:t>stablished  in 2008 </a:t>
            </a:r>
            <a:r>
              <a:rPr lang="en-US" sz="2200" dirty="0" smtClean="0">
                <a:solidFill>
                  <a:schemeClr val="tx2"/>
                </a:solidFill>
              </a:rPr>
              <a:t>by the St. Louis Red Cross with support of several large businesses.</a:t>
            </a:r>
            <a:endParaRPr lang="en-US" sz="2200" dirty="0">
              <a:solidFill>
                <a:schemeClr val="tx2"/>
              </a:solidFill>
            </a:endParaRP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Focus on mid size and small </a:t>
            </a:r>
            <a:r>
              <a:rPr lang="en-US" sz="2200" dirty="0">
                <a:solidFill>
                  <a:schemeClr val="tx2"/>
                </a:solidFill>
              </a:rPr>
              <a:t>business </a:t>
            </a:r>
            <a:r>
              <a:rPr lang="en-US" sz="2200" dirty="0" smtClean="0">
                <a:solidFill>
                  <a:schemeClr val="tx2"/>
                </a:solidFill>
              </a:rPr>
              <a:t>to help them measure, diagnose, and improve their level of emergency preparedness</a:t>
            </a:r>
            <a:endParaRPr lang="en-US" sz="2200" dirty="0">
              <a:solidFill>
                <a:schemeClr val="tx2"/>
              </a:solidFill>
            </a:endParaRP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Membership benefits</a:t>
            </a:r>
            <a:r>
              <a:rPr lang="en-US" sz="2200" dirty="0" smtClean="0">
                <a:solidFill>
                  <a:schemeClr val="tx2"/>
                </a:solidFill>
              </a:rPr>
              <a:t> include:</a:t>
            </a:r>
          </a:p>
          <a:p>
            <a:pPr marL="685800" lvl="1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Two assessment tools</a:t>
            </a:r>
          </a:p>
          <a:p>
            <a:pPr marL="685800" lvl="1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Two OSHA compliant EAPs</a:t>
            </a:r>
          </a:p>
          <a:p>
            <a:pPr marL="685800" lvl="1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Access to a library of resources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Program Overview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230188" y="1143000"/>
            <a:ext cx="5484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lnSpc>
                <a:spcPct val="85000"/>
              </a:lnSpc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Designed to allow businesses, schools and organizations to dramatically </a:t>
            </a:r>
            <a:r>
              <a:rPr lang="en-US" sz="2200" dirty="0">
                <a:solidFill>
                  <a:srgbClr val="C00000"/>
                </a:solidFill>
              </a:rPr>
              <a:t>improve</a:t>
            </a:r>
            <a:r>
              <a:rPr lang="en-US" sz="2200" dirty="0">
                <a:solidFill>
                  <a:schemeClr val="tx2"/>
                </a:solidFill>
              </a:rPr>
              <a:t> their level of</a:t>
            </a:r>
            <a:r>
              <a:rPr lang="en-US" sz="2200" dirty="0">
                <a:solidFill>
                  <a:srgbClr val="C00000"/>
                </a:solidFill>
              </a:rPr>
              <a:t> preparedness</a:t>
            </a:r>
          </a:p>
          <a:p>
            <a:pPr marL="282575" indent="-282575">
              <a:lnSpc>
                <a:spcPct val="85000"/>
              </a:lnSpc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Quantifies</a:t>
            </a:r>
            <a:r>
              <a:rPr lang="en-US" sz="2200" dirty="0">
                <a:solidFill>
                  <a:schemeClr val="tx2"/>
                </a:solidFill>
              </a:rPr>
              <a:t> an organization’s preparedness with a proprietary assessment tool </a:t>
            </a:r>
          </a:p>
          <a:p>
            <a:pPr marL="282575" indent="-282575">
              <a:lnSpc>
                <a:spcPct val="85000"/>
              </a:lnSpc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Generates </a:t>
            </a:r>
            <a:r>
              <a:rPr lang="en-US" sz="2200" dirty="0">
                <a:solidFill>
                  <a:srgbClr val="C00000"/>
                </a:solidFill>
              </a:rPr>
              <a:t>customized reports </a:t>
            </a:r>
            <a:r>
              <a:rPr lang="en-US" sz="2200" dirty="0">
                <a:solidFill>
                  <a:schemeClr val="tx2"/>
                </a:solidFill>
              </a:rPr>
              <a:t>with confidential feedback to help members</a:t>
            </a:r>
          </a:p>
          <a:p>
            <a:pPr marL="282575" indent="-282575">
              <a:lnSpc>
                <a:spcPct val="85000"/>
              </a:lnSpc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Enables creation of a customized </a:t>
            </a:r>
            <a:r>
              <a:rPr lang="en-US" sz="2200" dirty="0">
                <a:solidFill>
                  <a:srgbClr val="C00000"/>
                </a:solidFill>
              </a:rPr>
              <a:t>Emergency Response Plan </a:t>
            </a:r>
            <a:r>
              <a:rPr lang="en-US" sz="2200" dirty="0">
                <a:solidFill>
                  <a:schemeClr val="tx2"/>
                </a:solidFill>
              </a:rPr>
              <a:t>through an easy, on-line, self-paced tool</a:t>
            </a:r>
            <a:r>
              <a:rPr lang="en-US" sz="2200" dirty="0"/>
              <a:t> </a:t>
            </a:r>
          </a:p>
          <a:p>
            <a:pPr marL="282575" indent="-282575">
              <a:lnSpc>
                <a:spcPct val="85000"/>
              </a:lnSpc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ja-JP" sz="2200" dirty="0">
                <a:solidFill>
                  <a:srgbClr val="C00000"/>
                </a:solidFill>
              </a:rPr>
              <a:t>Free</a:t>
            </a:r>
            <a:r>
              <a:rPr lang="en-US" altLang="ja-JP" sz="2200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altLang="ja-JP" sz="2200" dirty="0">
                <a:solidFill>
                  <a:schemeClr val="tx2"/>
                </a:solidFill>
              </a:rPr>
              <a:t> thanks to our generous sponsors</a:t>
            </a:r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5410200" y="1552575"/>
            <a:ext cx="3581400" cy="3262313"/>
            <a:chOff x="3408" y="978"/>
            <a:chExt cx="2256" cy="2055"/>
          </a:xfrm>
        </p:grpSpPr>
        <p:pic>
          <p:nvPicPr>
            <p:cNvPr id="10245" name="Picture 9" descr="Photo_border_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978"/>
              <a:ext cx="2256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8" descr="31986"/>
            <p:cNvPicPr>
              <a:picLocks noChangeAspect="1" noChangeArrowheads="1"/>
            </p:cNvPicPr>
            <p:nvPr/>
          </p:nvPicPr>
          <p:blipFill>
            <a:blip r:embed="rId3" cstate="print"/>
            <a:srcRect b="2312"/>
            <a:stretch>
              <a:fillRect/>
            </a:stretch>
          </p:blipFill>
          <p:spPr bwMode="auto">
            <a:xfrm>
              <a:off x="3567" y="1140"/>
              <a:ext cx="189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Who Are the Members?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96850" y="952500"/>
            <a:ext cx="55181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Businesses – small to large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Schools – public and private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Non-profits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Healthcare organizations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Financial institutions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Insurance agencies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Retailers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Manufacturers</a:t>
            </a: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Houses of worship</a:t>
            </a: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494213" y="1358900"/>
            <a:ext cx="4497387" cy="3444875"/>
            <a:chOff x="2831" y="856"/>
            <a:chExt cx="2833" cy="2170"/>
          </a:xfrm>
        </p:grpSpPr>
        <p:pic>
          <p:nvPicPr>
            <p:cNvPr id="12293" name="Picture 6" descr="Photo_border_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1" y="856"/>
              <a:ext cx="2833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9" descr="RR BUSINESS OFFICE PIC"/>
            <p:cNvPicPr>
              <a:picLocks noChangeAspect="1" noChangeArrowheads="1"/>
            </p:cNvPicPr>
            <p:nvPr/>
          </p:nvPicPr>
          <p:blipFill>
            <a:blip r:embed="rId3" cstate="print"/>
            <a:srcRect l="10756"/>
            <a:stretch>
              <a:fillRect/>
            </a:stretch>
          </p:blipFill>
          <p:spPr bwMode="auto">
            <a:xfrm>
              <a:off x="3016" y="1015"/>
              <a:ext cx="2379" cy="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Benefits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10579" r="4941"/>
          <a:stretch>
            <a:fillRect/>
          </a:stretch>
        </p:blipFill>
        <p:spPr bwMode="auto">
          <a:xfrm>
            <a:off x="6230938" y="2159000"/>
            <a:ext cx="26876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019801" y="2209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11,818</a:t>
            </a: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Ready Rating Members</a:t>
            </a: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25475" indent="-17145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10172 Bus/Orgs</a:t>
            </a: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25475" indent="-171450">
              <a:buFont typeface="Wingdings" pitchFamily="2" charset="2"/>
              <a:buChar char="§"/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25475" indent="-17145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1,1646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Schools</a:t>
            </a:r>
          </a:p>
          <a:p>
            <a:pPr algn="ctr" eaLnBrk="0" hangingPunct="0">
              <a:spcBef>
                <a:spcPts val="12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1069062"/>
            <a:ext cx="53340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Program is rich with content </a:t>
            </a:r>
            <a:r>
              <a:rPr lang="en-US" sz="2400" dirty="0" smtClean="0"/>
              <a:t>and </a:t>
            </a:r>
            <a:r>
              <a:rPr lang="en-US" sz="2400" dirty="0"/>
              <a:t>completion of an assessment generates a detailed report that gives specific recommendation on how to improve an existing plan</a:t>
            </a:r>
            <a:r>
              <a:rPr lang="en-US" sz="2400" dirty="0" smtClean="0"/>
              <a:t>.</a:t>
            </a:r>
            <a:endParaRPr lang="en-US" sz="2200" dirty="0">
              <a:solidFill>
                <a:schemeClr val="tx2"/>
              </a:solidFill>
            </a:endParaRPr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Continued attention </a:t>
            </a:r>
            <a:r>
              <a:rPr lang="en-US" sz="2400" dirty="0"/>
              <a:t>to these recommendations will help improve the emergency action plan and lead increase the resiliency of the organization. </a:t>
            </a:r>
            <a:endParaRPr lang="en-US" sz="2400" dirty="0" smtClean="0"/>
          </a:p>
          <a:p>
            <a:pPr marL="228600" indent="-2286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Management involvement </a:t>
            </a:r>
            <a:r>
              <a:rPr lang="en-US" sz="2200" dirty="0" smtClean="0">
                <a:solidFill>
                  <a:schemeClr val="tx2"/>
                </a:solidFill>
              </a:rPr>
              <a:t>is key to success.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Red Cross Theme">
  <a:themeElements>
    <a:clrScheme name="Custom RC">
      <a:dk1>
        <a:srgbClr val="6D6E70"/>
      </a:dk1>
      <a:lt1>
        <a:srgbClr val="FFFFFF"/>
      </a:lt1>
      <a:dk2>
        <a:srgbClr val="6D6E70"/>
      </a:dk2>
      <a:lt2>
        <a:srgbClr val="F8F8F8"/>
      </a:lt2>
      <a:accent1>
        <a:srgbClr val="D33320"/>
      </a:accent1>
      <a:accent2>
        <a:srgbClr val="ED1B2E"/>
      </a:accent2>
      <a:accent3>
        <a:srgbClr val="FFFFFF"/>
      </a:accent3>
      <a:accent4>
        <a:srgbClr val="5C5D5F"/>
      </a:accent4>
      <a:accent5>
        <a:srgbClr val="E6ADAB"/>
      </a:accent5>
      <a:accent6>
        <a:srgbClr val="D71729"/>
      </a:accent6>
      <a:hlink>
        <a:srgbClr val="0091CD"/>
      </a:hlink>
      <a:folHlink>
        <a:srgbClr val="004B79"/>
      </a:folHlink>
    </a:clrScheme>
    <a:fontScheme name="17_Red Cross Theme">
      <a:majorFont>
        <a:latin typeface="Aril"/>
        <a:ea typeface="Aril"/>
        <a:cs typeface="Ari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Red Cross Theme 1">
        <a:dk1>
          <a:srgbClr val="6D6E70"/>
        </a:dk1>
        <a:lt1>
          <a:srgbClr val="FFFFFF"/>
        </a:lt1>
        <a:dk2>
          <a:srgbClr val="6D6E70"/>
        </a:dk2>
        <a:lt2>
          <a:srgbClr val="F8F8F8"/>
        </a:lt2>
        <a:accent1>
          <a:srgbClr val="D33320"/>
        </a:accent1>
        <a:accent2>
          <a:srgbClr val="ED1B2E"/>
        </a:accent2>
        <a:accent3>
          <a:srgbClr val="FFFFFF"/>
        </a:accent3>
        <a:accent4>
          <a:srgbClr val="5C5D5F"/>
        </a:accent4>
        <a:accent5>
          <a:srgbClr val="E6ADAB"/>
        </a:accent5>
        <a:accent6>
          <a:srgbClr val="D71729"/>
        </a:accent6>
        <a:hlink>
          <a:srgbClr val="0091CD"/>
        </a:hlink>
        <a:folHlink>
          <a:srgbClr val="004B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RC">
      <a:dk1>
        <a:srgbClr val="6D6E70"/>
      </a:dk1>
      <a:lt1>
        <a:srgbClr val="FFFFFF"/>
      </a:lt1>
      <a:dk2>
        <a:srgbClr val="6D6E70"/>
      </a:dk2>
      <a:lt2>
        <a:srgbClr val="F8F8F8"/>
      </a:lt2>
      <a:accent1>
        <a:srgbClr val="D33320"/>
      </a:accent1>
      <a:accent2>
        <a:srgbClr val="ED1B2E"/>
      </a:accent2>
      <a:accent3>
        <a:srgbClr val="FFFFFF"/>
      </a:accent3>
      <a:accent4>
        <a:srgbClr val="5C5D5F"/>
      </a:accent4>
      <a:accent5>
        <a:srgbClr val="E6ADAB"/>
      </a:accent5>
      <a:accent6>
        <a:srgbClr val="D71729"/>
      </a:accent6>
      <a:hlink>
        <a:srgbClr val="0091CD"/>
      </a:hlink>
      <a:folHlink>
        <a:srgbClr val="004B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7726</TotalTime>
  <Words>541</Words>
  <Application>Microsoft Office PowerPoint</Application>
  <PresentationFormat>On-screen Show (4:3)</PresentationFormat>
  <Paragraphs>96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Aril</vt:lpstr>
      <vt:lpstr>Calibri</vt:lpstr>
      <vt:lpstr>Wingdings</vt:lpstr>
      <vt:lpstr>ヒラギノ角ゴ Pro W3</vt:lpstr>
      <vt:lpstr>17_Red Cross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Red Cross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Rating PPT</dc:title>
  <dc:creator>Tom Heneghan</dc:creator>
  <cp:lastModifiedBy>Biff</cp:lastModifiedBy>
  <cp:revision>63</cp:revision>
  <dcterms:created xsi:type="dcterms:W3CDTF">2012-04-26T17:56:09Z</dcterms:created>
  <dcterms:modified xsi:type="dcterms:W3CDTF">2015-08-21T12:05:39Z</dcterms:modified>
</cp:coreProperties>
</file>